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146847096" r:id="rId5"/>
    <p:sldId id="2146847097" r:id="rId6"/>
    <p:sldId id="274" r:id="rId7"/>
    <p:sldId id="2146847098" r:id="rId8"/>
    <p:sldId id="2146847095" r:id="rId9"/>
    <p:sldId id="2146847094" r:id="rId10"/>
    <p:sldId id="2146847100" r:id="rId11"/>
    <p:sldId id="265" r:id="rId12"/>
    <p:sldId id="2146847086" r:id="rId13"/>
    <p:sldId id="2146847093" r:id="rId14"/>
    <p:sldId id="21468470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, Wei Lin" initials="FWL" lastIdx="1" clrIdx="0">
    <p:extLst>
      <p:ext uri="{19B8F6BF-5375-455C-9EA6-DF929625EA0E}">
        <p15:presenceInfo xmlns:p15="http://schemas.microsoft.com/office/powerpoint/2012/main" userId="S::weilin.fu@siemens-healthineers.com::ba885659-6e88-40f4-a6cc-9e01db93b0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42"/>
    <a:srgbClr val="EC6602"/>
    <a:srgbClr val="3B85D3"/>
    <a:srgbClr val="F9B591"/>
    <a:srgbClr val="009ECB"/>
    <a:srgbClr val="150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7" autoAdjust="0"/>
    <p:restoredTop sz="86114" autoAdjust="0"/>
  </p:normalViewPr>
  <p:slideViewPr>
    <p:cSldViewPr snapToGrid="0">
      <p:cViewPr varScale="1">
        <p:scale>
          <a:sx n="62" d="100"/>
          <a:sy n="62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6DDF2-1EBC-450E-BF0D-8DF3835504E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3C92D-2D04-4D20-9D55-0D236C7F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79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575B-E4F6-47E9-967B-17F67F0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28237-AF21-4D2D-9605-EC2EB3C26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39D0B-7480-4D1B-BCDB-6DA9A952D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78049-D22F-41A0-9B8B-92DB581D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1D6AE-42E1-4958-A721-D8A6AE11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25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F6AC-7770-429C-AD38-DB3849B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8FFCC-030C-48DA-8E82-1858CC3A7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D77F2-F402-4723-9BF7-A158DA17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4993F-4C50-4342-8CAD-0DDE3496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D0A2D-4CB8-418B-ADFB-5CE4A51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6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0B77C9-D44E-4A2C-BE23-147B0B673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9A377-6BEC-4082-96C0-AA16B599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FF1C8-2E80-4CD2-8DF7-BB335045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C679A-836A-496F-9AEF-AB8D95A4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6CBE8-0FB3-4451-A613-D64F51E5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3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F807-D5C2-4141-906F-BD5DF69F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3664-C231-4875-9168-D9D9D0BF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EC1E-0256-4C47-8CFE-123FC3028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8E6A-97C4-4EA5-87F5-5DDAA2CB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5169D-020A-4554-9382-49AF7251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6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B7F1-A121-4C1A-AC25-518922DA7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FF1C0-E97F-4395-8968-DF9BE6E9A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E4647-54BA-4400-9DA4-30D1E73C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5160A-2C57-433A-ABC9-CB747745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4451F-C343-431B-B6D6-F3381E40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6E2E0-C2B9-4C9B-AC93-E35B2E61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D54E7-6F12-4E0A-935D-BA80E7B59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81D2F-7143-463C-8173-58DA2E0FD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7F656-931A-4854-865A-4EF6568F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A80B6-0A09-4097-85EC-0F3EFD871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E7DCC-9E07-4BF2-AA70-829780E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3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E8CF-101F-4FB3-9233-B92382E8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5B17-6C0E-44BF-99CD-B2C52A830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150EE-5FCD-4A8B-B9E7-30AA61FD8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4F0096-563C-4AB3-9F13-7FA06F685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AB02B-F6B5-4368-8C2F-EF2F443CF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8A058-DA14-42A9-96F6-0F03D304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84B107-4954-4168-8935-22344426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34CA4-1DBD-4001-9F6C-AE768868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32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BF81-EB84-4910-AC93-B2D83557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AA5CA-0BAE-4D62-8FF1-276032C2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7C22B-402D-4FFE-B9FB-BC39DA19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2F08A-3185-4B57-9683-CB3A2AB9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A73FD-D8A5-4E45-B55D-190E77988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2A87B-0F72-4ABB-8FE3-7163E41E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BB7C4-7185-4558-AAAB-A0345ED8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0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94C71-02DA-486B-8D0E-BD792BC1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3F2F4-D347-4CB6-A299-D492C56D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D6F95-7612-4BB7-B2CF-CA04B378C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C7F66-49F3-4623-9EE0-B3714FC2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8DA7C-4684-4A87-BB48-EF0EC847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2BD91-2558-407C-809D-AAB93D41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6516-7871-4CFB-A64A-C91F009F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1EBB6-B682-4BCC-9428-C42350C5DA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B250D-BC03-43D8-9714-49A0E56C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276E8-B31A-4207-9897-F3C887C1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B61EE-0115-47BF-9C5B-65C554DE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F72C1-A91E-4EBB-BC34-F37CE38C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9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586F2A-DDC2-4A7F-ABE4-37A40947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32FC2-C632-4470-8DED-25BF0E4C4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F9DE4-ED7D-4706-9AAA-41FBD23FF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AC59-D269-4F19-8699-2FDB498D55F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23EF7-FD25-4D1F-AA26-751102DF3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42FF7-0BC5-4E0D-A91C-77214F485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6BC67-1857-4A1A-959B-5E691ECB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BFC57-BB58-43C4-AB1E-546D15BC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5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ork report</a:t>
            </a:r>
            <a:endParaRPr lang="en-US" sz="5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5FF915-FF98-4800-891A-9C8B42023051}"/>
              </a:ext>
            </a:extLst>
          </p:cNvPr>
          <p:cNvSpPr txBox="1">
            <a:spLocks/>
          </p:cNvSpPr>
          <p:nvPr/>
        </p:nvSpPr>
        <p:spPr>
          <a:xfrm>
            <a:off x="7130265" y="4197652"/>
            <a:ext cx="3790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uchi Tian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2022.9.22</a:t>
            </a:r>
          </a:p>
        </p:txBody>
      </p:sp>
    </p:spTree>
    <p:extLst>
      <p:ext uri="{BB962C8B-B14F-4D97-AF65-F5344CB8AC3E}">
        <p14:creationId xmlns:p14="http://schemas.microsoft.com/office/powerpoint/2010/main" val="69964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6028-2DD9-44A6-8866-07D3EF2B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结果：失败（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1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）</a:t>
            </a:r>
            <a:endParaRPr 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4" name="Picture 3" descr="A picture containing door&#10;&#10;Description automatically generated">
            <a:extLst>
              <a:ext uri="{FF2B5EF4-FFF2-40B4-BE49-F238E27FC236}">
                <a16:creationId xmlns:a16="http://schemas.microsoft.com/office/drawing/2014/main" id="{60DA8797-A806-4C8D-ADAC-3DBF8503B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33" y="1565980"/>
            <a:ext cx="3929009" cy="39290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06A7E0-7E0B-4BC2-8DCE-3B8D84033082}"/>
              </a:ext>
            </a:extLst>
          </p:cNvPr>
          <p:cNvSpPr txBox="1"/>
          <p:nvPr/>
        </p:nvSpPr>
        <p:spPr>
          <a:xfrm>
            <a:off x="3865160" y="5899716"/>
            <a:ext cx="368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未检测出（可能通过调参后检出）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D5EF6D-97BA-4EFB-B0F0-6930EC7D68AE}"/>
              </a:ext>
            </a:extLst>
          </p:cNvPr>
          <p:cNvSpPr/>
          <p:nvPr/>
        </p:nvSpPr>
        <p:spPr>
          <a:xfrm>
            <a:off x="4123028" y="4874234"/>
            <a:ext cx="296395" cy="216029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AC2EE-B3F6-46A7-8728-B2C32EA0AAFC}"/>
              </a:ext>
            </a:extLst>
          </p:cNvPr>
          <p:cNvSpPr txBox="1"/>
          <p:nvPr/>
        </p:nvSpPr>
        <p:spPr>
          <a:xfrm>
            <a:off x="2329477" y="5095060"/>
            <a:ext cx="718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未检出</a:t>
            </a:r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CCA10D-25F4-43B9-85F8-4BCBBEE951C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84935" y="4982249"/>
            <a:ext cx="1138093" cy="158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08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8010-31BA-428B-9EE6-768EB709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优化策略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9BA8F-58F1-4A56-960A-1BC7DA540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56300" cy="4351338"/>
          </a:xfrm>
        </p:spPr>
        <p:txBody>
          <a:bodyPr/>
          <a:lstStyle/>
          <a:p>
            <a:r>
              <a:rPr lang="zh-CN" altLang="en-US" dirty="0"/>
              <a:t>提升人工样本多样性</a:t>
            </a:r>
            <a:endParaRPr lang="en-US" altLang="zh-CN" dirty="0"/>
          </a:p>
          <a:p>
            <a:r>
              <a:rPr lang="zh-CN" altLang="en-US" dirty="0"/>
              <a:t>对模板瑕疵点边缘进行平滑处理</a:t>
            </a:r>
            <a:endParaRPr lang="en-US" altLang="zh-CN" dirty="0"/>
          </a:p>
          <a:p>
            <a:r>
              <a:rPr lang="zh-CN" altLang="en-US" dirty="0"/>
              <a:t>模型调参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5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picture containing building, door&#10;&#10;Description automatically generated">
            <a:extLst>
              <a:ext uri="{FF2B5EF4-FFF2-40B4-BE49-F238E27FC236}">
                <a16:creationId xmlns:a16="http://schemas.microsoft.com/office/drawing/2014/main" id="{FEFE613E-FD60-462B-9621-A1756710D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98" y="1380067"/>
            <a:ext cx="4351338" cy="4351338"/>
          </a:xfrm>
          <a:prstGeom prst="rect">
            <a:avLst/>
          </a:prstGeom>
          <a:ln w="38100">
            <a:solidFill>
              <a:srgbClr val="FF0142"/>
            </a:solidFill>
            <a:prstDash val="dash"/>
          </a:ln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CD752E41-E195-41B5-8A62-F881DFA2D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29641" r="26627"/>
          <a:stretch/>
        </p:blipFill>
        <p:spPr>
          <a:xfrm>
            <a:off x="303096" y="1996017"/>
            <a:ext cx="3933371" cy="32356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8BD3B1-5548-4825-818D-EB7521529EB3}"/>
              </a:ext>
            </a:extLst>
          </p:cNvPr>
          <p:cNvCxnSpPr/>
          <p:nvPr/>
        </p:nvCxnSpPr>
        <p:spPr>
          <a:xfrm flipH="1">
            <a:off x="1219406" y="3060136"/>
            <a:ext cx="749300" cy="806450"/>
          </a:xfrm>
          <a:prstGeom prst="line">
            <a:avLst/>
          </a:prstGeom>
          <a:ln w="38100">
            <a:solidFill>
              <a:srgbClr val="FF01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F8E957-51FA-4410-BF70-A5FE1BC81B94}"/>
              </a:ext>
            </a:extLst>
          </p:cNvPr>
          <p:cNvCxnSpPr>
            <a:cxnSpLocks/>
          </p:cNvCxnSpPr>
          <p:nvPr/>
        </p:nvCxnSpPr>
        <p:spPr>
          <a:xfrm flipH="1" flipV="1">
            <a:off x="1968706" y="3060136"/>
            <a:ext cx="749300" cy="39688"/>
          </a:xfrm>
          <a:prstGeom prst="line">
            <a:avLst/>
          </a:prstGeom>
          <a:ln w="38100">
            <a:solidFill>
              <a:srgbClr val="FF01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01C6F-3ED0-4A2D-B2B6-A7A91D8D2024}"/>
              </a:ext>
            </a:extLst>
          </p:cNvPr>
          <p:cNvCxnSpPr>
            <a:cxnSpLocks/>
          </p:cNvCxnSpPr>
          <p:nvPr/>
        </p:nvCxnSpPr>
        <p:spPr>
          <a:xfrm flipH="1">
            <a:off x="2392448" y="3099818"/>
            <a:ext cx="368421" cy="766768"/>
          </a:xfrm>
          <a:prstGeom prst="line">
            <a:avLst/>
          </a:prstGeom>
          <a:ln w="38100">
            <a:solidFill>
              <a:srgbClr val="FF01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EC4E2A-762A-43C4-BF3B-990B1FAF9C78}"/>
              </a:ext>
            </a:extLst>
          </p:cNvPr>
          <p:cNvCxnSpPr>
            <a:cxnSpLocks/>
          </p:cNvCxnSpPr>
          <p:nvPr/>
        </p:nvCxnSpPr>
        <p:spPr>
          <a:xfrm>
            <a:off x="1219406" y="3866586"/>
            <a:ext cx="1128016" cy="0"/>
          </a:xfrm>
          <a:prstGeom prst="line">
            <a:avLst/>
          </a:prstGeom>
          <a:ln w="38100">
            <a:solidFill>
              <a:srgbClr val="FF01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D725C-4E0E-48EB-A65C-3FB7D88CE3F9}"/>
              </a:ext>
            </a:extLst>
          </p:cNvPr>
          <p:cNvCxnSpPr>
            <a:cxnSpLocks/>
          </p:cNvCxnSpPr>
          <p:nvPr/>
        </p:nvCxnSpPr>
        <p:spPr>
          <a:xfrm flipV="1">
            <a:off x="3408570" y="3290244"/>
            <a:ext cx="1285098" cy="192958"/>
          </a:xfrm>
          <a:prstGeom prst="straightConnector1">
            <a:avLst/>
          </a:prstGeom>
          <a:ln w="63500">
            <a:solidFill>
              <a:srgbClr val="FF014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CBA9E54-6850-48F4-B124-3E44B776E773}"/>
              </a:ext>
            </a:extLst>
          </p:cNvPr>
          <p:cNvSpPr/>
          <p:nvPr/>
        </p:nvSpPr>
        <p:spPr>
          <a:xfrm>
            <a:off x="5124483" y="4910476"/>
            <a:ext cx="642333" cy="642333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A8A81-F874-4F39-AE2D-8F8F81F0221C}"/>
              </a:ext>
            </a:extLst>
          </p:cNvPr>
          <p:cNvSpPr/>
          <p:nvPr/>
        </p:nvSpPr>
        <p:spPr>
          <a:xfrm>
            <a:off x="9708579" y="3352236"/>
            <a:ext cx="2483421" cy="2483421"/>
          </a:xfrm>
          <a:prstGeom prst="ellipse">
            <a:avLst/>
          </a:prstGeom>
          <a:blipFill>
            <a:blip r:embed="rId4"/>
            <a:stretch>
              <a:fillRect l="-82341" t="-679492" r="-644881" b="-47730"/>
            </a:stretch>
          </a:blipFill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831521-C8CB-4A14-9250-BACDCE43BBC1}"/>
              </a:ext>
            </a:extLst>
          </p:cNvPr>
          <p:cNvCxnSpPr>
            <a:cxnSpLocks/>
          </p:cNvCxnSpPr>
          <p:nvPr/>
        </p:nvCxnSpPr>
        <p:spPr>
          <a:xfrm flipV="1">
            <a:off x="5874128" y="4718354"/>
            <a:ext cx="4872349" cy="513288"/>
          </a:xfrm>
          <a:prstGeom prst="straightConnector1">
            <a:avLst/>
          </a:prstGeom>
          <a:ln w="63500">
            <a:solidFill>
              <a:schemeClr val="accent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8B0AB-133C-424C-B792-012797AC9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0716" y="436826"/>
            <a:ext cx="1808672" cy="1747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519533-0124-4AB9-80A7-9EA75B1A6ED9}"/>
              </a:ext>
            </a:extLst>
          </p:cNvPr>
          <p:cNvSpPr txBox="1"/>
          <p:nvPr/>
        </p:nvSpPr>
        <p:spPr>
          <a:xfrm>
            <a:off x="9629842" y="2156434"/>
            <a:ext cx="2290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/>
              <a:t>Defect</a:t>
            </a:r>
          </a:p>
          <a:p>
            <a:pPr algn="ctr"/>
            <a:r>
              <a:rPr lang="en-US" sz="3600" b="1" dirty="0"/>
              <a:t>  Detected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97B6401-67D0-41B6-88DC-6594778A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3334" y="65429"/>
            <a:ext cx="10515600" cy="1325563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CT Bed Tabletop Defect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6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DC3AB998-A336-4E80-A80B-A1EA2BE78252}"/>
              </a:ext>
            </a:extLst>
          </p:cNvPr>
          <p:cNvSpPr/>
          <p:nvPr/>
        </p:nvSpPr>
        <p:spPr>
          <a:xfrm>
            <a:off x="2225041" y="4574959"/>
            <a:ext cx="7739620" cy="206336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045E5-92C5-4B42-8CFE-426543D2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rPr>
              <a:t>流程优化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rPr>
              <a:t>(Proposed)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sym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EFFD81-81F3-4193-9308-F7163575D3A5}"/>
              </a:ext>
            </a:extLst>
          </p:cNvPr>
          <p:cNvGrpSpPr/>
          <p:nvPr/>
        </p:nvGrpSpPr>
        <p:grpSpPr>
          <a:xfrm>
            <a:off x="168364" y="1932796"/>
            <a:ext cx="1799332" cy="1079599"/>
            <a:chOff x="5804" y="8840"/>
            <a:chExt cx="1799332" cy="1079599"/>
          </a:xfrm>
          <a:scene3d>
            <a:camera prst="orthographicFront"/>
            <a:lightRig rig="flat" dir="t"/>
          </a:scene3d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4CB41CB-0769-4A6D-82A1-2BD402A6B8AA}"/>
                </a:ext>
              </a:extLst>
            </p:cNvPr>
            <p:cNvSpPr/>
            <p:nvPr/>
          </p:nvSpPr>
          <p:spPr>
            <a:xfrm>
              <a:off x="5804" y="8840"/>
              <a:ext cx="1799332" cy="1079599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38" name="Rectangle: Rounded Corners 4">
              <a:extLst>
                <a:ext uri="{FF2B5EF4-FFF2-40B4-BE49-F238E27FC236}">
                  <a16:creationId xmlns:a16="http://schemas.microsoft.com/office/drawing/2014/main" id="{BB7FFCD9-04B4-444A-A9DB-CEB8C222A8C1}"/>
                </a:ext>
              </a:extLst>
            </p:cNvPr>
            <p:cNvSpPr txBox="1"/>
            <p:nvPr/>
          </p:nvSpPr>
          <p:spPr>
            <a:xfrm>
              <a:off x="37424" y="40460"/>
              <a:ext cx="1736092" cy="1016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kern="1200" dirty="0"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扫描工件</a:t>
              </a:r>
              <a:endParaRPr lang="en-US" sz="2800" kern="1200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5DE48AC-4082-4AF1-8CC6-59F9F238D95E}"/>
              </a:ext>
            </a:extLst>
          </p:cNvPr>
          <p:cNvGrpSpPr/>
          <p:nvPr/>
        </p:nvGrpSpPr>
        <p:grpSpPr>
          <a:xfrm>
            <a:off x="2503904" y="1932796"/>
            <a:ext cx="1898622" cy="1079599"/>
            <a:chOff x="2503904" y="2046188"/>
            <a:chExt cx="1898622" cy="107959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8767A8-0712-4BF5-B6CE-4C3565DACD92}"/>
                </a:ext>
              </a:extLst>
            </p:cNvPr>
            <p:cNvSpPr/>
            <p:nvPr/>
          </p:nvSpPr>
          <p:spPr>
            <a:xfrm>
              <a:off x="2560429" y="2046188"/>
              <a:ext cx="1799332" cy="1079599"/>
            </a:xfrm>
            <a:prstGeom prst="roundRect">
              <a:avLst>
                <a:gd name="adj" fmla="val 10000"/>
              </a:avLst>
            </a:prstGeom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36" name="Rectangle: Rounded Corners 6">
              <a:extLst>
                <a:ext uri="{FF2B5EF4-FFF2-40B4-BE49-F238E27FC236}">
                  <a16:creationId xmlns:a16="http://schemas.microsoft.com/office/drawing/2014/main" id="{C485248D-D514-42D4-B45E-6BF4044B5390}"/>
                </a:ext>
              </a:extLst>
            </p:cNvPr>
            <p:cNvSpPr txBox="1"/>
            <p:nvPr/>
          </p:nvSpPr>
          <p:spPr>
            <a:xfrm>
              <a:off x="2503904" y="2072127"/>
              <a:ext cx="1898622" cy="1016359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打开图像</a:t>
              </a:r>
              <a:r>
                <a:rPr lang="en-US" altLang="zh-CN" sz="28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&amp;</a:t>
              </a:r>
              <a:r>
                <a:rPr lang="zh-CN" altLang="en-US" sz="28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调节</a:t>
              </a:r>
              <a:r>
                <a:rPr lang="en-US" altLang="zh-CN" sz="28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W/L</a:t>
              </a:r>
              <a:endParaRPr lang="en-US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D6A7924-A71F-465B-B247-56E93F3443E7}"/>
              </a:ext>
            </a:extLst>
          </p:cNvPr>
          <p:cNvGrpSpPr/>
          <p:nvPr/>
        </p:nvGrpSpPr>
        <p:grpSpPr>
          <a:xfrm>
            <a:off x="4997450" y="1867757"/>
            <a:ext cx="2247900" cy="1209675"/>
            <a:chOff x="4997450" y="1981149"/>
            <a:chExt cx="2247900" cy="1209675"/>
          </a:xfrm>
        </p:grpSpPr>
        <p:sp>
          <p:nvSpPr>
            <p:cNvPr id="55" name="Flowchart: Decision 54">
              <a:extLst>
                <a:ext uri="{FF2B5EF4-FFF2-40B4-BE49-F238E27FC236}">
                  <a16:creationId xmlns:a16="http://schemas.microsoft.com/office/drawing/2014/main" id="{67C676B1-D59A-4FE9-AFAD-B31424269D8A}"/>
                </a:ext>
              </a:extLst>
            </p:cNvPr>
            <p:cNvSpPr/>
            <p:nvPr/>
          </p:nvSpPr>
          <p:spPr>
            <a:xfrm>
              <a:off x="4997450" y="1981149"/>
              <a:ext cx="2247900" cy="1209675"/>
            </a:xfrm>
            <a:prstGeom prst="flowChartDecision">
              <a:avLst/>
            </a:prstGeom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endParaRPr lang="zh-CN" altLang="en-US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34" name="Rectangle: Rounded Corners 8">
              <a:extLst>
                <a:ext uri="{FF2B5EF4-FFF2-40B4-BE49-F238E27FC236}">
                  <a16:creationId xmlns:a16="http://schemas.microsoft.com/office/drawing/2014/main" id="{12EAE882-0021-40AC-A3B0-5F0DF37C7637}"/>
                </a:ext>
              </a:extLst>
            </p:cNvPr>
            <p:cNvSpPr txBox="1"/>
            <p:nvPr/>
          </p:nvSpPr>
          <p:spPr>
            <a:xfrm>
              <a:off x="5238113" y="2077808"/>
              <a:ext cx="1736092" cy="1016359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1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人工</a:t>
              </a:r>
              <a:r>
                <a:rPr lang="zh-CN" altLang="en-US" sz="28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判别</a:t>
              </a:r>
              <a:endParaRPr lang="en-US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C02048-F33C-45AB-93DD-F283A472FE21}"/>
              </a:ext>
            </a:extLst>
          </p:cNvPr>
          <p:cNvGrpSpPr/>
          <p:nvPr/>
        </p:nvGrpSpPr>
        <p:grpSpPr>
          <a:xfrm>
            <a:off x="8090683" y="1932796"/>
            <a:ext cx="1799332" cy="1079599"/>
            <a:chOff x="7562998" y="8840"/>
            <a:chExt cx="1799332" cy="1079599"/>
          </a:xfrm>
          <a:scene3d>
            <a:camera prst="orthographicFront"/>
            <a:lightRig rig="flat" dir="t"/>
          </a:scene3d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099182B-3ECB-424B-B00D-7CE4D3F9FFA2}"/>
                </a:ext>
              </a:extLst>
            </p:cNvPr>
            <p:cNvSpPr/>
            <p:nvPr/>
          </p:nvSpPr>
          <p:spPr>
            <a:xfrm>
              <a:off x="7562998" y="8840"/>
              <a:ext cx="1799332" cy="1079599"/>
            </a:xfrm>
            <a:prstGeom prst="roundRect">
              <a:avLst>
                <a:gd name="adj" fmla="val 10000"/>
              </a:avLst>
            </a:prstGeom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32" name="Rectangle: Rounded Corners 10">
              <a:extLst>
                <a:ext uri="{FF2B5EF4-FFF2-40B4-BE49-F238E27FC236}">
                  <a16:creationId xmlns:a16="http://schemas.microsoft.com/office/drawing/2014/main" id="{DF0BE9FB-3594-4F2A-84A3-380C83D0EAE7}"/>
                </a:ext>
              </a:extLst>
            </p:cNvPr>
            <p:cNvSpPr txBox="1"/>
            <p:nvPr/>
          </p:nvSpPr>
          <p:spPr>
            <a:xfrm>
              <a:off x="7594618" y="40460"/>
              <a:ext cx="1736092" cy="1016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1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人工</a:t>
              </a:r>
              <a:r>
                <a:rPr lang="zh-CN" altLang="en-US" sz="28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截图</a:t>
              </a:r>
              <a:endParaRPr lang="en-US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33A7F-D23E-4524-A849-7DEF49A09346}"/>
              </a:ext>
            </a:extLst>
          </p:cNvPr>
          <p:cNvGrpSpPr/>
          <p:nvPr/>
        </p:nvGrpSpPr>
        <p:grpSpPr>
          <a:xfrm>
            <a:off x="10243564" y="1932796"/>
            <a:ext cx="1799332" cy="1079599"/>
            <a:chOff x="10082063" y="8840"/>
            <a:chExt cx="1799332" cy="1079599"/>
          </a:xfrm>
          <a:scene3d>
            <a:camera prst="orthographicFront"/>
            <a:lightRig rig="flat" dir="t"/>
          </a:scene3d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26A5A0C-9DB9-4C83-8FC5-0C581B309C6C}"/>
                </a:ext>
              </a:extLst>
            </p:cNvPr>
            <p:cNvSpPr/>
            <p:nvPr/>
          </p:nvSpPr>
          <p:spPr>
            <a:xfrm>
              <a:off x="10082063" y="8840"/>
              <a:ext cx="1799332" cy="1079599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" name="Rectangle: Rounded Corners 12">
              <a:extLst>
                <a:ext uri="{FF2B5EF4-FFF2-40B4-BE49-F238E27FC236}">
                  <a16:creationId xmlns:a16="http://schemas.microsoft.com/office/drawing/2014/main" id="{FB7330C9-71A5-46C1-9CC8-FC3E30D97F24}"/>
                </a:ext>
              </a:extLst>
            </p:cNvPr>
            <p:cNvSpPr txBox="1"/>
            <p:nvPr/>
          </p:nvSpPr>
          <p:spPr>
            <a:xfrm>
              <a:off x="10113683" y="40460"/>
              <a:ext cx="1736092" cy="1016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kern="1200" dirty="0"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打包上传</a:t>
              </a:r>
              <a:endParaRPr lang="en-US" sz="2800" kern="1200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902393-1E66-47E0-A584-A78CD24C40A3}"/>
              </a:ext>
            </a:extLst>
          </p:cNvPr>
          <p:cNvGrpSpPr/>
          <p:nvPr/>
        </p:nvGrpSpPr>
        <p:grpSpPr>
          <a:xfrm>
            <a:off x="168364" y="4952275"/>
            <a:ext cx="1799333" cy="1097280"/>
            <a:chOff x="19774" y="0"/>
            <a:chExt cx="1799333" cy="1097280"/>
          </a:xfrm>
          <a:scene3d>
            <a:camera prst="orthographicFront"/>
            <a:lightRig rig="flat" dir="t"/>
          </a:scene3d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3590D41-2E94-4482-9AE9-AAF3AB7F1C82}"/>
                </a:ext>
              </a:extLst>
            </p:cNvPr>
            <p:cNvSpPr/>
            <p:nvPr/>
          </p:nvSpPr>
          <p:spPr>
            <a:xfrm>
              <a:off x="19774" y="0"/>
              <a:ext cx="1799332" cy="1097280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47" name="Rectangle: Rounded Corners 4">
              <a:extLst>
                <a:ext uri="{FF2B5EF4-FFF2-40B4-BE49-F238E27FC236}">
                  <a16:creationId xmlns:a16="http://schemas.microsoft.com/office/drawing/2014/main" id="{53836066-19CD-467F-900A-4B847C41FD0E}"/>
                </a:ext>
              </a:extLst>
            </p:cNvPr>
            <p:cNvSpPr txBox="1"/>
            <p:nvPr/>
          </p:nvSpPr>
          <p:spPr>
            <a:xfrm>
              <a:off x="19775" y="32138"/>
              <a:ext cx="1799332" cy="103300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扫描工件</a:t>
              </a:r>
              <a:endParaRPr lang="en-US" altLang="zh-CN" sz="2800" kern="1200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13E8EC4-8E4D-45F6-A184-57D98FEA0CF8}"/>
              </a:ext>
            </a:extLst>
          </p:cNvPr>
          <p:cNvGrpSpPr/>
          <p:nvPr/>
        </p:nvGrpSpPr>
        <p:grpSpPr>
          <a:xfrm>
            <a:off x="5021840" y="4896077"/>
            <a:ext cx="2265747" cy="1209675"/>
            <a:chOff x="3686776" y="3808412"/>
            <a:chExt cx="2265747" cy="1209675"/>
          </a:xfrm>
        </p:grpSpPr>
        <p:sp>
          <p:nvSpPr>
            <p:cNvPr id="75" name="Flowchart: Decision 74">
              <a:extLst>
                <a:ext uri="{FF2B5EF4-FFF2-40B4-BE49-F238E27FC236}">
                  <a16:creationId xmlns:a16="http://schemas.microsoft.com/office/drawing/2014/main" id="{726AACBB-A07A-4DFC-8CBD-22049E5C7151}"/>
                </a:ext>
              </a:extLst>
            </p:cNvPr>
            <p:cNvSpPr/>
            <p:nvPr/>
          </p:nvSpPr>
          <p:spPr>
            <a:xfrm>
              <a:off x="3695699" y="3808412"/>
              <a:ext cx="2247900" cy="1209675"/>
            </a:xfrm>
            <a:prstGeom prst="flowChartDecision">
              <a:avLst/>
            </a:prstGeom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endParaRPr lang="zh-CN" altLang="en-US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45" name="Rectangle: Rounded Corners 6">
              <a:extLst>
                <a:ext uri="{FF2B5EF4-FFF2-40B4-BE49-F238E27FC236}">
                  <a16:creationId xmlns:a16="http://schemas.microsoft.com/office/drawing/2014/main" id="{90BE5E8A-712F-4DB9-86CE-509D8E44791C}"/>
                </a:ext>
              </a:extLst>
            </p:cNvPr>
            <p:cNvSpPr txBox="1"/>
            <p:nvPr/>
          </p:nvSpPr>
          <p:spPr>
            <a:xfrm>
              <a:off x="3686776" y="3896748"/>
              <a:ext cx="2265747" cy="103300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1" kern="1200" dirty="0"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软件</a:t>
              </a:r>
              <a:r>
                <a:rPr lang="zh-CN" altLang="en-US" sz="2800" kern="1200" dirty="0"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判别</a:t>
              </a:r>
              <a:endParaRPr lang="en-US" sz="2800" kern="1200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A084BE2-C3DE-4122-BAFB-3B7913AB34D3}"/>
              </a:ext>
            </a:extLst>
          </p:cNvPr>
          <p:cNvGrpSpPr/>
          <p:nvPr/>
        </p:nvGrpSpPr>
        <p:grpSpPr>
          <a:xfrm>
            <a:off x="8093858" y="411078"/>
            <a:ext cx="1799332" cy="1079599"/>
            <a:chOff x="10082063" y="8840"/>
            <a:chExt cx="1799332" cy="1079599"/>
          </a:xfrm>
          <a:scene3d>
            <a:camera prst="orthographicFront"/>
            <a:lightRig rig="flat" dir="t"/>
          </a:scene3d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CC6F777-53E4-4BB9-8F2E-8B75A0AE841C}"/>
                </a:ext>
              </a:extLst>
            </p:cNvPr>
            <p:cNvSpPr/>
            <p:nvPr/>
          </p:nvSpPr>
          <p:spPr>
            <a:xfrm>
              <a:off x="10082063" y="8840"/>
              <a:ext cx="1799332" cy="1079599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53" name="Rectangle: Rounded Corners 12">
              <a:extLst>
                <a:ext uri="{FF2B5EF4-FFF2-40B4-BE49-F238E27FC236}">
                  <a16:creationId xmlns:a16="http://schemas.microsoft.com/office/drawing/2014/main" id="{FAA546DA-3C68-4DDD-B56D-17F8553BBC32}"/>
                </a:ext>
              </a:extLst>
            </p:cNvPr>
            <p:cNvSpPr txBox="1"/>
            <p:nvPr/>
          </p:nvSpPr>
          <p:spPr>
            <a:xfrm>
              <a:off x="10113683" y="40460"/>
              <a:ext cx="1736092" cy="1016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dirty="0"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复核图像</a:t>
              </a:r>
              <a:endParaRPr lang="en-US" sz="2800" kern="1200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C72BC958-A7C4-4493-9CE4-51E7A0607B1E}"/>
              </a:ext>
            </a:extLst>
          </p:cNvPr>
          <p:cNvCxnSpPr>
            <a:cxnSpLocks/>
            <a:stCxn id="55" idx="0"/>
            <a:endCxn id="52" idx="1"/>
          </p:cNvCxnSpPr>
          <p:nvPr/>
        </p:nvCxnSpPr>
        <p:spPr>
          <a:xfrm rot="5400000" flipH="1" flipV="1">
            <a:off x="6649190" y="423089"/>
            <a:ext cx="916879" cy="1972458"/>
          </a:xfrm>
          <a:prstGeom prst="bentConnector2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10B30F9-50E7-4F0A-B45E-62F4683E622E}"/>
              </a:ext>
            </a:extLst>
          </p:cNvPr>
          <p:cNvCxnSpPr>
            <a:cxnSpLocks/>
            <a:stCxn id="37" idx="3"/>
            <a:endCxn id="35" idx="1"/>
          </p:cNvCxnSpPr>
          <p:nvPr/>
        </p:nvCxnSpPr>
        <p:spPr>
          <a:xfrm>
            <a:off x="1967696" y="2472596"/>
            <a:ext cx="592733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9446B0A-7CD7-4C58-B17F-D493507900BD}"/>
              </a:ext>
            </a:extLst>
          </p:cNvPr>
          <p:cNvCxnSpPr>
            <a:cxnSpLocks/>
            <a:stCxn id="35" idx="3"/>
            <a:endCxn id="55" idx="1"/>
          </p:cNvCxnSpPr>
          <p:nvPr/>
        </p:nvCxnSpPr>
        <p:spPr>
          <a:xfrm flipV="1">
            <a:off x="4359761" y="2472595"/>
            <a:ext cx="637689" cy="1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44CFA7B-9B0E-418E-83EA-B5BD3F5918EA}"/>
              </a:ext>
            </a:extLst>
          </p:cNvPr>
          <p:cNvCxnSpPr>
            <a:cxnSpLocks/>
            <a:stCxn id="55" idx="3"/>
            <a:endCxn id="31" idx="1"/>
          </p:cNvCxnSpPr>
          <p:nvPr/>
        </p:nvCxnSpPr>
        <p:spPr>
          <a:xfrm>
            <a:off x="7245350" y="2472595"/>
            <a:ext cx="845333" cy="1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502AD43-3E3E-4A3F-9562-F47BF81838A9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>
            <a:off x="9890015" y="2472596"/>
            <a:ext cx="353549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8AA6B3F-0C73-4960-8F9D-E470A1FE13BB}"/>
              </a:ext>
            </a:extLst>
          </p:cNvPr>
          <p:cNvCxnSpPr>
            <a:cxnSpLocks/>
            <a:stCxn id="155" idx="3"/>
            <a:endCxn id="45" idx="1"/>
          </p:cNvCxnSpPr>
          <p:nvPr/>
        </p:nvCxnSpPr>
        <p:spPr>
          <a:xfrm>
            <a:off x="4322946" y="5499441"/>
            <a:ext cx="698894" cy="1474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BD39E20-6AB0-4577-97A6-BCA4415A7461}"/>
              </a:ext>
            </a:extLst>
          </p:cNvPr>
          <p:cNvCxnSpPr>
            <a:cxnSpLocks/>
            <a:stCxn id="45" idx="3"/>
            <a:endCxn id="135" idx="1"/>
          </p:cNvCxnSpPr>
          <p:nvPr/>
        </p:nvCxnSpPr>
        <p:spPr>
          <a:xfrm flipV="1">
            <a:off x="7287587" y="5500449"/>
            <a:ext cx="737898" cy="466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75E3C14-408C-4C19-9C87-F4AD7A75E3C5}"/>
              </a:ext>
            </a:extLst>
          </p:cNvPr>
          <p:cNvCxnSpPr>
            <a:cxnSpLocks/>
          </p:cNvCxnSpPr>
          <p:nvPr/>
        </p:nvCxnSpPr>
        <p:spPr>
          <a:xfrm>
            <a:off x="199984" y="3234873"/>
            <a:ext cx="11812351" cy="0"/>
          </a:xfrm>
          <a:prstGeom prst="line">
            <a:avLst/>
          </a:prstGeom>
          <a:ln w="50800">
            <a:solidFill>
              <a:schemeClr val="dk1">
                <a:alpha val="50000"/>
              </a:schemeClr>
            </a:solidFill>
            <a:prstDash val="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9A6F430-CB72-493A-A612-37EAE55A5595}"/>
              </a:ext>
            </a:extLst>
          </p:cNvPr>
          <p:cNvSpPr txBox="1"/>
          <p:nvPr/>
        </p:nvSpPr>
        <p:spPr>
          <a:xfrm>
            <a:off x="7246956" y="2049776"/>
            <a:ext cx="893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rPr>
              <a:t>PASS</a:t>
            </a:r>
            <a:endParaRPr lang="zh-CN" altLang="en-US" sz="2400" dirty="0">
              <a:latin typeface="Times New Roman" panose="02020603050405020304" pitchFamily="18" charset="0"/>
              <a:ea typeface="SimSun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389D96F-5D31-48BC-98C7-9CC8FD481FD6}"/>
              </a:ext>
            </a:extLst>
          </p:cNvPr>
          <p:cNvSpPr txBox="1"/>
          <p:nvPr/>
        </p:nvSpPr>
        <p:spPr>
          <a:xfrm>
            <a:off x="5177946" y="1470613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rPr>
              <a:t>ELSE</a:t>
            </a:r>
            <a:endParaRPr lang="zh-CN" altLang="en-US" sz="2400" dirty="0">
              <a:latin typeface="Times New Roman" panose="02020603050405020304" pitchFamily="18" charset="0"/>
              <a:ea typeface="SimSun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CDF4AD0-D7DE-4E4F-BC76-6865C14478BF}"/>
              </a:ext>
            </a:extLst>
          </p:cNvPr>
          <p:cNvSpPr txBox="1"/>
          <p:nvPr/>
        </p:nvSpPr>
        <p:spPr>
          <a:xfrm>
            <a:off x="7158540" y="5054881"/>
            <a:ext cx="893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rPr>
              <a:t>PASS</a:t>
            </a:r>
            <a:endParaRPr lang="zh-CN" altLang="en-US" sz="2400" dirty="0">
              <a:latin typeface="Times New Roman" panose="02020603050405020304" pitchFamily="18" charset="0"/>
              <a:ea typeface="SimSun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A55278C-C5DD-4BD7-A9B4-45D2792D4775}"/>
              </a:ext>
            </a:extLst>
          </p:cNvPr>
          <p:cNvSpPr txBox="1"/>
          <p:nvPr/>
        </p:nvSpPr>
        <p:spPr>
          <a:xfrm>
            <a:off x="5222001" y="4530604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rPr>
              <a:t>ELSE</a:t>
            </a:r>
            <a:endParaRPr lang="zh-CN" altLang="en-US" sz="2400" dirty="0">
              <a:latin typeface="Times New Roman" panose="02020603050405020304" pitchFamily="18" charset="0"/>
              <a:ea typeface="SimSun" panose="02010600030101010101" pitchFamily="2" charset="-122"/>
              <a:sym typeface="Times New Roman" panose="02020603050405020304" pitchFamily="18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CC6B85-0B13-4BBA-89CC-0DA9DAE3E2B9}"/>
              </a:ext>
            </a:extLst>
          </p:cNvPr>
          <p:cNvGrpSpPr/>
          <p:nvPr/>
        </p:nvGrpSpPr>
        <p:grpSpPr>
          <a:xfrm>
            <a:off x="8025485" y="4960649"/>
            <a:ext cx="1799332" cy="1079599"/>
            <a:chOff x="7562998" y="8840"/>
            <a:chExt cx="1799332" cy="1079599"/>
          </a:xfrm>
          <a:scene3d>
            <a:camera prst="orthographicFront"/>
            <a:lightRig rig="flat" dir="t"/>
          </a:scene3d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AE9C78B9-A5B3-4807-8A20-66519408BBAA}"/>
                </a:ext>
              </a:extLst>
            </p:cNvPr>
            <p:cNvSpPr/>
            <p:nvPr/>
          </p:nvSpPr>
          <p:spPr>
            <a:xfrm>
              <a:off x="7562998" y="8840"/>
              <a:ext cx="1799332" cy="1079599"/>
            </a:xfrm>
            <a:prstGeom prst="roundRect">
              <a:avLst>
                <a:gd name="adj" fmla="val 10000"/>
              </a:avLst>
            </a:prstGeom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6" name="Rectangle: Rounded Corners 10">
              <a:extLst>
                <a:ext uri="{FF2B5EF4-FFF2-40B4-BE49-F238E27FC236}">
                  <a16:creationId xmlns:a16="http://schemas.microsoft.com/office/drawing/2014/main" id="{1D5BEBDF-F1E3-4DE4-8E72-BF2C3F460D48}"/>
                </a:ext>
              </a:extLst>
            </p:cNvPr>
            <p:cNvSpPr txBox="1"/>
            <p:nvPr/>
          </p:nvSpPr>
          <p:spPr>
            <a:xfrm>
              <a:off x="7594618" y="40460"/>
              <a:ext cx="1736092" cy="1016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截图</a:t>
              </a:r>
              <a:r>
                <a:rPr lang="zh-CN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保存</a:t>
              </a:r>
              <a:endParaRPr lang="en-US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F7C08AF-494F-4CF2-BF9F-5D92EB6AD398}"/>
              </a:ext>
            </a:extLst>
          </p:cNvPr>
          <p:cNvGrpSpPr/>
          <p:nvPr/>
        </p:nvGrpSpPr>
        <p:grpSpPr>
          <a:xfrm>
            <a:off x="10224303" y="4960648"/>
            <a:ext cx="1896245" cy="1097280"/>
            <a:chOff x="6531861" y="0"/>
            <a:chExt cx="1896245" cy="1097280"/>
          </a:xfrm>
          <a:scene3d>
            <a:camera prst="orthographicFront"/>
            <a:lightRig rig="flat" dir="t"/>
          </a:scene3d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F19BA7B4-2925-40DF-9093-9A9A6EB0005E}"/>
                </a:ext>
              </a:extLst>
            </p:cNvPr>
            <p:cNvSpPr/>
            <p:nvPr/>
          </p:nvSpPr>
          <p:spPr>
            <a:xfrm>
              <a:off x="6531861" y="0"/>
              <a:ext cx="1864107" cy="1097280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9" name="Rectangle: Rounded Corners 8">
              <a:extLst>
                <a:ext uri="{FF2B5EF4-FFF2-40B4-BE49-F238E27FC236}">
                  <a16:creationId xmlns:a16="http://schemas.microsoft.com/office/drawing/2014/main" id="{787F5E67-51A7-47B5-8327-33729AA39B1A}"/>
                </a:ext>
              </a:extLst>
            </p:cNvPr>
            <p:cNvSpPr txBox="1"/>
            <p:nvPr/>
          </p:nvSpPr>
          <p:spPr>
            <a:xfrm>
              <a:off x="6564000" y="32138"/>
              <a:ext cx="1864106" cy="103300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kern="1200" dirty="0"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打包上传</a:t>
              </a:r>
              <a:endParaRPr lang="en-US" sz="2800" kern="1200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C6D7206-0739-4A3D-B430-0EC15669F746}"/>
              </a:ext>
            </a:extLst>
          </p:cNvPr>
          <p:cNvCxnSpPr>
            <a:cxnSpLocks/>
            <a:stCxn id="135" idx="3"/>
            <a:endCxn id="138" idx="1"/>
          </p:cNvCxnSpPr>
          <p:nvPr/>
        </p:nvCxnSpPr>
        <p:spPr>
          <a:xfrm>
            <a:off x="9824817" y="5500449"/>
            <a:ext cx="399486" cy="8839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F1F106E7-03CF-45DB-AC59-22A6B09CD7DB}"/>
              </a:ext>
            </a:extLst>
          </p:cNvPr>
          <p:cNvSpPr txBox="1"/>
          <p:nvPr/>
        </p:nvSpPr>
        <p:spPr>
          <a:xfrm>
            <a:off x="3673977" y="6167034"/>
            <a:ext cx="4862689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rPr>
              <a:t>床面板质检辅助软件</a:t>
            </a:r>
            <a:endParaRPr lang="en-US" altLang="zh-CN" sz="2800" dirty="0">
              <a:solidFill>
                <a:schemeClr val="dk1"/>
              </a:solidFill>
              <a:latin typeface="Times New Roman" panose="02020603050405020304" pitchFamily="18" charset="0"/>
              <a:ea typeface="SimSun" panose="02010600030101010101" pitchFamily="2" charset="-122"/>
              <a:sym typeface="Times New Roman" panose="02020603050405020304" pitchFamily="18" charset="0"/>
            </a:endParaRP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63F209B-FBED-4D17-B0D6-929338FA8BB0}"/>
              </a:ext>
            </a:extLst>
          </p:cNvPr>
          <p:cNvCxnSpPr>
            <a:cxnSpLocks/>
            <a:stCxn id="75" idx="0"/>
            <a:endCxn id="166" idx="1"/>
          </p:cNvCxnSpPr>
          <p:nvPr/>
        </p:nvCxnSpPr>
        <p:spPr>
          <a:xfrm rot="5400000" flipH="1" flipV="1">
            <a:off x="6618292" y="3490392"/>
            <a:ext cx="942107" cy="1869264"/>
          </a:xfrm>
          <a:prstGeom prst="bentConnector2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5DA8D17-486A-40E9-BC3B-3877A4B8B231}"/>
              </a:ext>
            </a:extLst>
          </p:cNvPr>
          <p:cNvGrpSpPr/>
          <p:nvPr/>
        </p:nvGrpSpPr>
        <p:grpSpPr>
          <a:xfrm>
            <a:off x="2523614" y="4959641"/>
            <a:ext cx="1799332" cy="1079599"/>
            <a:chOff x="2560429" y="2046188"/>
            <a:chExt cx="1799332" cy="107959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1E9F5CCF-A551-4930-98B6-4ECFB866AA2F}"/>
                </a:ext>
              </a:extLst>
            </p:cNvPr>
            <p:cNvSpPr/>
            <p:nvPr/>
          </p:nvSpPr>
          <p:spPr>
            <a:xfrm>
              <a:off x="2560429" y="2046188"/>
              <a:ext cx="1799332" cy="1079599"/>
            </a:xfrm>
            <a:prstGeom prst="roundRect">
              <a:avLst>
                <a:gd name="adj" fmla="val 10000"/>
              </a:avLst>
            </a:prstGeom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6" name="Rectangle: Rounded Corners 6">
              <a:extLst>
                <a:ext uri="{FF2B5EF4-FFF2-40B4-BE49-F238E27FC236}">
                  <a16:creationId xmlns:a16="http://schemas.microsoft.com/office/drawing/2014/main" id="{5A4588E0-0FBA-4467-B19F-4D95384B464B}"/>
                </a:ext>
              </a:extLst>
            </p:cNvPr>
            <p:cNvSpPr txBox="1"/>
            <p:nvPr/>
          </p:nvSpPr>
          <p:spPr>
            <a:xfrm>
              <a:off x="2599156" y="2072127"/>
              <a:ext cx="1734646" cy="1016359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读取</a:t>
              </a:r>
              <a:r>
                <a:rPr lang="zh-CN" altLang="en-US" sz="2800" kern="12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图像</a:t>
              </a:r>
              <a:endParaRPr lang="en-US" sz="2800" kern="12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CFF14EA-0E15-44AD-A4AE-F4A8FFD6ED7B}"/>
              </a:ext>
            </a:extLst>
          </p:cNvPr>
          <p:cNvCxnSpPr>
            <a:cxnSpLocks/>
            <a:stCxn id="47" idx="3"/>
            <a:endCxn id="155" idx="1"/>
          </p:cNvCxnSpPr>
          <p:nvPr/>
        </p:nvCxnSpPr>
        <p:spPr>
          <a:xfrm flipV="1">
            <a:off x="1967697" y="5499441"/>
            <a:ext cx="555917" cy="1474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C5525CE-F915-41A4-BBC0-D4C1BC0C1BFB}"/>
              </a:ext>
            </a:extLst>
          </p:cNvPr>
          <p:cNvGrpSpPr/>
          <p:nvPr/>
        </p:nvGrpSpPr>
        <p:grpSpPr>
          <a:xfrm>
            <a:off x="8023977" y="3414170"/>
            <a:ext cx="1799332" cy="1079599"/>
            <a:chOff x="10082063" y="8840"/>
            <a:chExt cx="1799332" cy="1079599"/>
          </a:xfrm>
          <a:scene3d>
            <a:camera prst="orthographicFront"/>
            <a:lightRig rig="flat" dir="t"/>
          </a:scene3d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5717752-79A4-4DC7-9A8E-FFB05B3268F5}"/>
                </a:ext>
              </a:extLst>
            </p:cNvPr>
            <p:cNvSpPr/>
            <p:nvPr/>
          </p:nvSpPr>
          <p:spPr>
            <a:xfrm>
              <a:off x="10082063" y="8840"/>
              <a:ext cx="1799332" cy="1079599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7" name="Rectangle: Rounded Corners 12">
              <a:extLst>
                <a:ext uri="{FF2B5EF4-FFF2-40B4-BE49-F238E27FC236}">
                  <a16:creationId xmlns:a16="http://schemas.microsoft.com/office/drawing/2014/main" id="{D94CD06C-F814-4DE4-8DB7-CBE5F055B443}"/>
                </a:ext>
              </a:extLst>
            </p:cNvPr>
            <p:cNvSpPr txBox="1"/>
            <p:nvPr/>
          </p:nvSpPr>
          <p:spPr>
            <a:xfrm>
              <a:off x="10113683" y="40460"/>
              <a:ext cx="1736092" cy="1016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kern="1200" dirty="0">
                  <a:latin typeface="Times New Roman" panose="02020603050405020304" pitchFamily="18" charset="0"/>
                  <a:ea typeface="SimSun" panose="02010600030101010101" pitchFamily="2" charset="-122"/>
                  <a:sym typeface="Times New Roman" panose="02020603050405020304" pitchFamily="18" charset="0"/>
                </a:rPr>
                <a:t>人工复核</a:t>
              </a:r>
              <a:endParaRPr lang="en-US" sz="2800" kern="1200" dirty="0">
                <a:latin typeface="Times New Roman" panose="02020603050405020304" pitchFamily="18" charset="0"/>
                <a:ea typeface="SimSun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7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32" grpId="0"/>
      <p:bldP spid="133" grpId="0"/>
      <p:bldP spid="1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375A-72C9-43DC-9BCE-8FD8EAE4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54EE-759B-4F22-BD24-50FF40FC3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正样本（瑕疵样本）数量太少</a:t>
            </a:r>
            <a:r>
              <a:rPr lang="en-US" altLang="zh-CN" dirty="0"/>
              <a:t>(11</a:t>
            </a:r>
            <a:r>
              <a:rPr lang="zh-CN" altLang="en-US" dirty="0"/>
              <a:t>张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瑕疵点小且形式多样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307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shower, door&#10;&#10;Description automatically generated">
            <a:extLst>
              <a:ext uri="{FF2B5EF4-FFF2-40B4-BE49-F238E27FC236}">
                <a16:creationId xmlns:a16="http://schemas.microsoft.com/office/drawing/2014/main" id="{58AC0708-DE25-4105-A591-967ABF64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87444"/>
            <a:ext cx="1741557" cy="1741557"/>
          </a:xfrm>
          <a:prstGeom prst="rect">
            <a:avLst/>
          </a:prstGeom>
        </p:spPr>
      </p:pic>
      <p:pic>
        <p:nvPicPr>
          <p:cNvPr id="11" name="Picture 10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A4C3ED8-9387-47C7-A450-DF3C47CB0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40" y="1687442"/>
            <a:ext cx="1741557" cy="1741557"/>
          </a:xfrm>
          <a:prstGeom prst="rect">
            <a:avLst/>
          </a:prstGeom>
        </p:spPr>
      </p:pic>
      <p:pic>
        <p:nvPicPr>
          <p:cNvPr id="13" name="Picture 12" descr="A picture containing shower, door, computer&#10;&#10;Description automatically generated">
            <a:extLst>
              <a:ext uri="{FF2B5EF4-FFF2-40B4-BE49-F238E27FC236}">
                <a16:creationId xmlns:a16="http://schemas.microsoft.com/office/drawing/2014/main" id="{A2560703-5E92-43FC-B3B9-6AC9A7C3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369" y="1687442"/>
            <a:ext cx="1741557" cy="174155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0E8AE23-8C53-4A49-AFB9-F3C7FDBBF571}"/>
              </a:ext>
            </a:extLst>
          </p:cNvPr>
          <p:cNvSpPr txBox="1">
            <a:spLocks/>
          </p:cNvSpPr>
          <p:nvPr/>
        </p:nvSpPr>
        <p:spPr>
          <a:xfrm>
            <a:off x="228600" y="-877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400" dirty="0">
                <a:latin typeface="新宋体" panose="02010609030101010101" pitchFamily="49" charset="-122"/>
                <a:ea typeface="新宋体" panose="02010609030101010101" pitchFamily="49" charset="-122"/>
              </a:rPr>
              <a:t>瑕疵样本人工生成</a:t>
            </a:r>
            <a:endParaRPr lang="en-US" sz="4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17" name="Picture 16" descr="A picture containing building, shower, curtain, door&#10;&#10;Description automatically generated">
            <a:extLst>
              <a:ext uri="{FF2B5EF4-FFF2-40B4-BE49-F238E27FC236}">
                <a16:creationId xmlns:a16="http://schemas.microsoft.com/office/drawing/2014/main" id="{098C787B-0A34-4D05-BE81-C03BBC90E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78599"/>
            <a:ext cx="1707429" cy="1707429"/>
          </a:xfrm>
          <a:prstGeom prst="rect">
            <a:avLst/>
          </a:prstGeom>
        </p:spPr>
      </p:pic>
      <p:pic>
        <p:nvPicPr>
          <p:cNvPr id="19" name="Picture 18" descr="A crescent moon in a black sky&#10;&#10;Description automatically generated with medium confidence">
            <a:extLst>
              <a:ext uri="{FF2B5EF4-FFF2-40B4-BE49-F238E27FC236}">
                <a16:creationId xmlns:a16="http://schemas.microsoft.com/office/drawing/2014/main" id="{1ED5CBD0-B79D-48A2-81DD-7ED6273F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40" y="3878600"/>
            <a:ext cx="1707429" cy="1707429"/>
          </a:xfrm>
          <a:prstGeom prst="rect">
            <a:avLst/>
          </a:prstGeom>
        </p:spPr>
      </p:pic>
      <p:pic>
        <p:nvPicPr>
          <p:cNvPr id="21" name="Picture 20" descr="A picture containing building, shower, curtain, door&#10;&#10;Description automatically generated">
            <a:extLst>
              <a:ext uri="{FF2B5EF4-FFF2-40B4-BE49-F238E27FC236}">
                <a16:creationId xmlns:a16="http://schemas.microsoft.com/office/drawing/2014/main" id="{F9D7C068-B72C-4618-9572-DD41DF7577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369" y="3878600"/>
            <a:ext cx="1707429" cy="17074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1888F9-88A2-4605-B655-DCD08665D27D}"/>
              </a:ext>
            </a:extLst>
          </p:cNvPr>
          <p:cNvSpPr txBox="1"/>
          <p:nvPr/>
        </p:nvSpPr>
        <p:spPr>
          <a:xfrm>
            <a:off x="496389" y="5844037"/>
            <a:ext cx="1140822" cy="38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原瑕疵图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6DF581-8BB0-4B2D-9D90-EB11CF8FCEA5}"/>
              </a:ext>
            </a:extLst>
          </p:cNvPr>
          <p:cNvSpPr txBox="1"/>
          <p:nvPr/>
        </p:nvSpPr>
        <p:spPr>
          <a:xfrm>
            <a:off x="2573143" y="5844037"/>
            <a:ext cx="11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瑕疵提取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B71AD9-6A2A-4109-BBB5-5FD016CF0A21}"/>
              </a:ext>
            </a:extLst>
          </p:cNvPr>
          <p:cNvSpPr txBox="1"/>
          <p:nvPr/>
        </p:nvSpPr>
        <p:spPr>
          <a:xfrm>
            <a:off x="4566672" y="5844037"/>
            <a:ext cx="11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随机生成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82CF97-0037-45EF-B102-B2D7F07FC5E9}"/>
              </a:ext>
            </a:extLst>
          </p:cNvPr>
          <p:cNvSpPr txBox="1"/>
          <p:nvPr/>
        </p:nvSpPr>
        <p:spPr>
          <a:xfrm>
            <a:off x="6406462" y="4270648"/>
            <a:ext cx="4267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原正样本：</a:t>
            </a:r>
            <a:r>
              <a:rPr lang="en-US" altLang="zh-CN" dirty="0"/>
              <a:t>11</a:t>
            </a:r>
            <a:r>
              <a:rPr lang="zh-CN" altLang="en-US" dirty="0"/>
              <a:t>（两个用于瑕疵生成模板 如左侧图）</a:t>
            </a:r>
            <a:endParaRPr lang="en-US" altLang="zh-CN" dirty="0"/>
          </a:p>
          <a:p>
            <a:r>
              <a:rPr lang="zh-CN" altLang="en-US" dirty="0"/>
              <a:t>原负样本：</a:t>
            </a:r>
            <a:r>
              <a:rPr lang="en-US" altLang="zh-CN" dirty="0"/>
              <a:t>648</a:t>
            </a:r>
          </a:p>
          <a:p>
            <a:r>
              <a:rPr lang="zh-CN" altLang="en-US" dirty="0"/>
              <a:t>在负样本上生成瑕疵样本：</a:t>
            </a:r>
            <a:r>
              <a:rPr lang="en-US" altLang="zh-CN" dirty="0"/>
              <a:t>1296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D5EEF8-BE26-4613-954E-539BCAF7F279}"/>
              </a:ext>
            </a:extLst>
          </p:cNvPr>
          <p:cNvCxnSpPr/>
          <p:nvPr/>
        </p:nvCxnSpPr>
        <p:spPr>
          <a:xfrm>
            <a:off x="228600" y="5743254"/>
            <a:ext cx="576219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6965E5-1B0F-4436-9EA3-A1C601D9CE27}"/>
              </a:ext>
            </a:extLst>
          </p:cNvPr>
          <p:cNvSpPr txBox="1"/>
          <p:nvPr/>
        </p:nvSpPr>
        <p:spPr>
          <a:xfrm>
            <a:off x="6322443" y="1856775"/>
            <a:ext cx="307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生成流程：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A785D3-0DC7-4A5B-A2A0-7BF17143E9AE}"/>
              </a:ext>
            </a:extLst>
          </p:cNvPr>
          <p:cNvSpPr txBox="1"/>
          <p:nvPr/>
        </p:nvSpPr>
        <p:spPr>
          <a:xfrm>
            <a:off x="6482126" y="23136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图像</a:t>
            </a:r>
            <a:endParaRPr 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23335-22EC-4C99-94D5-195F0049254C}"/>
              </a:ext>
            </a:extLst>
          </p:cNvPr>
          <p:cNvSpPr txBox="1"/>
          <p:nvPr/>
        </p:nvSpPr>
        <p:spPr>
          <a:xfrm>
            <a:off x="6941111" y="232861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增强</a:t>
            </a:r>
            <a:endParaRPr 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FD75D5-CC60-4AFA-A15A-CD31B397EB17}"/>
              </a:ext>
            </a:extLst>
          </p:cNvPr>
          <p:cNvSpPr txBox="1"/>
          <p:nvPr/>
        </p:nvSpPr>
        <p:spPr>
          <a:xfrm>
            <a:off x="7592617" y="2326477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稀疏重建</a:t>
            </a:r>
            <a:endParaRPr 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6D8A11-5446-4520-B990-534E3D76B091}"/>
              </a:ext>
            </a:extLst>
          </p:cNvPr>
          <p:cNvSpPr txBox="1"/>
          <p:nvPr/>
        </p:nvSpPr>
        <p:spPr>
          <a:xfrm>
            <a:off x="8723787" y="2322153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重建误差</a:t>
            </a:r>
            <a:endParaRPr 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2CD201-8ED2-4B9A-8C53-0068FAD4EFCA}"/>
              </a:ext>
            </a:extLst>
          </p:cNvPr>
          <p:cNvSpPr txBox="1"/>
          <p:nvPr/>
        </p:nvSpPr>
        <p:spPr>
          <a:xfrm>
            <a:off x="9906839" y="232215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阈值</a:t>
            </a:r>
            <a:endParaRPr 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1327F2-D055-4438-8CB4-819A807CD417}"/>
              </a:ext>
            </a:extLst>
          </p:cNvPr>
          <p:cNvSpPr txBox="1"/>
          <p:nvPr/>
        </p:nvSpPr>
        <p:spPr>
          <a:xfrm>
            <a:off x="6504933" y="2740395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原图瑕疵区域像素值提取</a:t>
            </a:r>
            <a:endParaRPr 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54981F-6133-4217-B1D8-CE79F2E78F47}"/>
              </a:ext>
            </a:extLst>
          </p:cNvPr>
          <p:cNvSpPr txBox="1"/>
          <p:nvPr/>
        </p:nvSpPr>
        <p:spPr>
          <a:xfrm>
            <a:off x="6482126" y="3091558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  <a:sym typeface="Wingdings" panose="05000000000000000000" pitchFamily="2" charset="2"/>
              </a:rPr>
              <a:t>新图像随机位置赋值瑕疵区域像素值</a:t>
            </a:r>
            <a:endParaRPr 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24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  <p:bldP spid="27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4563-17E6-4042-9966-09B69FFE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检测方法：</a:t>
            </a:r>
            <a:r>
              <a:rPr lang="en-US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EE683-F03A-49A5-AEF4-1C8A6D19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2" y="1524000"/>
            <a:ext cx="10515600" cy="4968875"/>
          </a:xfrm>
        </p:spPr>
        <p:txBody>
          <a:bodyPr>
            <a:normAutofit/>
          </a:bodyPr>
          <a:lstStyle/>
          <a:p>
            <a:r>
              <a:rPr lang="zh-CN" altLang="en-US" dirty="0"/>
              <a:t>训练集：</a:t>
            </a:r>
            <a:r>
              <a:rPr lang="en-US" altLang="zh-CN" dirty="0"/>
              <a:t>1037</a:t>
            </a:r>
            <a:r>
              <a:rPr lang="zh-CN" altLang="en-US" dirty="0"/>
              <a:t>（生成样本）</a:t>
            </a:r>
            <a:endParaRPr lang="en-US" altLang="zh-CN" dirty="0"/>
          </a:p>
          <a:p>
            <a:r>
              <a:rPr lang="zh-CN" altLang="en-US" dirty="0"/>
              <a:t>验证集：</a:t>
            </a:r>
            <a:r>
              <a:rPr lang="en-US" altLang="zh-CN" dirty="0"/>
              <a:t>259</a:t>
            </a:r>
            <a:r>
              <a:rPr lang="zh-CN" altLang="en-US" dirty="0"/>
              <a:t>（生成样本）  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测试集正样本</a:t>
            </a:r>
            <a:r>
              <a:rPr lang="en-US" altLang="zh-CN" dirty="0"/>
              <a:t>10</a:t>
            </a:r>
            <a:r>
              <a:rPr lang="zh-CN" altLang="en-US" dirty="0"/>
              <a:t>个（真实样本）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准确率：</a:t>
            </a:r>
            <a:r>
              <a:rPr lang="en-US" altLang="zh-CN" dirty="0"/>
              <a:t>9/10</a:t>
            </a:r>
          </a:p>
          <a:p>
            <a:r>
              <a:rPr lang="zh-CN" altLang="en-US" dirty="0"/>
              <a:t>测试集负样本</a:t>
            </a:r>
            <a:r>
              <a:rPr lang="en-US" altLang="zh-CN" dirty="0"/>
              <a:t>596</a:t>
            </a:r>
            <a:r>
              <a:rPr lang="zh-CN" altLang="en-US" dirty="0"/>
              <a:t>个（真实样本）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准确率</a:t>
            </a:r>
            <a:r>
              <a:rPr lang="en-US" altLang="zh-CN" dirty="0"/>
              <a:t>100%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7A1877C-BBCC-4E9F-8564-4DA4643B8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19513"/>
              </p:ext>
            </p:extLst>
          </p:nvPr>
        </p:nvGraphicFramePr>
        <p:xfrm>
          <a:off x="866848" y="2936710"/>
          <a:ext cx="9008531" cy="91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933">
                  <a:extLst>
                    <a:ext uri="{9D8B030D-6E8A-4147-A177-3AD203B41FA5}">
                      <a16:colId xmlns:a16="http://schemas.microsoft.com/office/drawing/2014/main" val="3739640253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662345512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1446731124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4005646271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39738857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492341050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700203250"/>
                    </a:ext>
                  </a:extLst>
                </a:gridCol>
              </a:tblGrid>
              <a:tr h="553940">
                <a:tc>
                  <a:txBody>
                    <a:bodyPr/>
                    <a:lstStyle/>
                    <a:p>
                      <a:r>
                        <a:rPr lang="zh-CN" altLang="en-US" dirty="0"/>
                        <a:t>验证集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</a:t>
                      </a:r>
                      <a:r>
                        <a:rPr lang="en-US" altLang="zh-CN" dirty="0"/>
                        <a:t>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altLang="zh-CN" dirty="0"/>
                        <a:t>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altLang="zh-CN" dirty="0"/>
                        <a:t>est </a:t>
                      </a:r>
                      <a:r>
                        <a:rPr lang="en-US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 Epoch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937677"/>
                  </a:ext>
                </a:extLst>
              </a:tr>
              <a:tr h="239706">
                <a:tc>
                  <a:txBody>
                    <a:bodyPr/>
                    <a:lstStyle/>
                    <a:p>
                      <a:r>
                        <a:rPr lang="en-US" dirty="0"/>
                        <a:t>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900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E89EEC-DCE6-4F1A-A446-5A954D981520}"/>
              </a:ext>
            </a:extLst>
          </p:cNvPr>
          <p:cNvSpPr txBox="1"/>
          <p:nvPr/>
        </p:nvSpPr>
        <p:spPr>
          <a:xfrm>
            <a:off x="4219648" y="250280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表</a:t>
            </a:r>
            <a:r>
              <a:rPr lang="en-US" altLang="zh-CN" b="1" dirty="0"/>
              <a:t>1.</a:t>
            </a:r>
            <a:r>
              <a:rPr lang="zh-CN" altLang="en-US" b="1" dirty="0"/>
              <a:t>模型性能测试结果</a:t>
            </a:r>
            <a:endParaRPr lang="en-US" b="1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613B1BB-445A-4C5D-B856-78A116C67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527" y="239847"/>
            <a:ext cx="3509725" cy="263229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560C525-AEE2-42C6-A56F-47C52804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527" y="4000605"/>
            <a:ext cx="3509725" cy="26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9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, tiled&#10;&#10;Description automatically generated">
            <a:extLst>
              <a:ext uri="{FF2B5EF4-FFF2-40B4-BE49-F238E27FC236}">
                <a16:creationId xmlns:a16="http://schemas.microsoft.com/office/drawing/2014/main" id="{20AD216E-88C8-49C3-92A8-B4D9C4219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791227"/>
            <a:ext cx="3445931" cy="3445931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ACDA52A-6708-4342-8A55-EC4B6AE14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015275"/>
            <a:ext cx="3206750" cy="2711450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F9AEAFC7-5836-4F5D-BAB9-5EFB71407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58" y="1791228"/>
            <a:ext cx="3339572" cy="333957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1D6884D-579C-4DD9-AAA0-78DFF5EF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预处理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6E54E-C92A-490F-A841-E1A68562BD7A}"/>
              </a:ext>
            </a:extLst>
          </p:cNvPr>
          <p:cNvSpPr txBox="1"/>
          <p:nvPr/>
        </p:nvSpPr>
        <p:spPr>
          <a:xfrm>
            <a:off x="1715687" y="5708570"/>
            <a:ext cx="1140822" cy="38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D3F66-8A9D-48DB-845D-D63246BBD08C}"/>
              </a:ext>
            </a:extLst>
          </p:cNvPr>
          <p:cNvSpPr txBox="1"/>
          <p:nvPr/>
        </p:nvSpPr>
        <p:spPr>
          <a:xfrm>
            <a:off x="5223307" y="5727540"/>
            <a:ext cx="11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底部裁剪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2BADFC-C3A7-416E-9E03-33DC67B1BDD4}"/>
              </a:ext>
            </a:extLst>
          </p:cNvPr>
          <p:cNvSpPr txBox="1"/>
          <p:nvPr/>
        </p:nvSpPr>
        <p:spPr>
          <a:xfrm>
            <a:off x="9011769" y="5708570"/>
            <a:ext cx="11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尺寸还原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A41C1E-F44E-44BD-B0D3-C95315B9FA22}"/>
              </a:ext>
            </a:extLst>
          </p:cNvPr>
          <p:cNvCxnSpPr>
            <a:cxnSpLocks/>
          </p:cNvCxnSpPr>
          <p:nvPr/>
        </p:nvCxnSpPr>
        <p:spPr>
          <a:xfrm>
            <a:off x="1159933" y="5607787"/>
            <a:ext cx="9677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27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1E0C-8C89-48F6-8A2E-89C23630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结果：成功（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8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）</a:t>
            </a:r>
            <a:endParaRPr 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9" name="Picture 8" descr="A picture containing door&#10;&#10;Description automatically generated">
            <a:extLst>
              <a:ext uri="{FF2B5EF4-FFF2-40B4-BE49-F238E27FC236}">
                <a16:creationId xmlns:a16="http://schemas.microsoft.com/office/drawing/2014/main" id="{153B0640-1897-4E4F-8EB0-E2350F2A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74" y="1720651"/>
            <a:ext cx="2326204" cy="2326204"/>
          </a:xfrm>
          <a:prstGeom prst="rect">
            <a:avLst/>
          </a:prstGeom>
        </p:spPr>
      </p:pic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C686DC7B-3A9B-4602-9A6A-EE96E58A6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13" y="1720651"/>
            <a:ext cx="2326204" cy="2326204"/>
          </a:xfrm>
          <a:prstGeom prst="rect">
            <a:avLst/>
          </a:prstGeom>
        </p:spPr>
      </p:pic>
      <p:pic>
        <p:nvPicPr>
          <p:cNvPr id="5" name="Picture 4" descr="A picture containing red, door&#10;&#10;Description automatically generated">
            <a:extLst>
              <a:ext uri="{FF2B5EF4-FFF2-40B4-BE49-F238E27FC236}">
                <a16:creationId xmlns:a16="http://schemas.microsoft.com/office/drawing/2014/main" id="{DA2DD5BD-A904-4C49-8474-234763CF7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07" y="1720651"/>
            <a:ext cx="2326204" cy="2326204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4FE316-1AB8-4A3C-9E04-200309BF9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03" y="1752895"/>
            <a:ext cx="2326204" cy="2326204"/>
          </a:xfrm>
          <a:prstGeom prst="rect">
            <a:avLst/>
          </a:prstGeom>
        </p:spPr>
      </p:pic>
      <p:pic>
        <p:nvPicPr>
          <p:cNvPr id="7" name="Picture 6" descr="A picture containing wall, indoor, shower, door&#10;&#10;Description automatically generated">
            <a:extLst>
              <a:ext uri="{FF2B5EF4-FFF2-40B4-BE49-F238E27FC236}">
                <a16:creationId xmlns:a16="http://schemas.microsoft.com/office/drawing/2014/main" id="{3594CEA7-46DC-4BF3-A6FE-CF451FACB3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03" y="4166671"/>
            <a:ext cx="2326204" cy="2326204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3C03C40-3287-47EA-BDE7-DC205079B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50" y="4153989"/>
            <a:ext cx="2326204" cy="2326204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ADE153DF-B906-4890-A5AB-6FE053E77C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312" y="4166671"/>
            <a:ext cx="2326204" cy="2326204"/>
          </a:xfrm>
          <a:prstGeom prst="rect">
            <a:avLst/>
          </a:prstGeom>
        </p:spPr>
      </p:pic>
      <p:pic>
        <p:nvPicPr>
          <p:cNvPr id="11" name="Picture 10" descr="A picture containing red, door&#10;&#10;Description automatically generated">
            <a:extLst>
              <a:ext uri="{FF2B5EF4-FFF2-40B4-BE49-F238E27FC236}">
                <a16:creationId xmlns:a16="http://schemas.microsoft.com/office/drawing/2014/main" id="{A84C6A26-FFB9-4469-9403-8D229224F2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74" y="4166671"/>
            <a:ext cx="2326204" cy="23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4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1E0C-8C89-48F6-8A2E-89C23630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结果：假阳（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1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）</a:t>
            </a:r>
            <a:endParaRPr 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4" name="Picture 3" descr="A picture containing text, curtain, door&#10;&#10;Description automatically generated">
            <a:extLst>
              <a:ext uri="{FF2B5EF4-FFF2-40B4-BE49-F238E27FC236}">
                <a16:creationId xmlns:a16="http://schemas.microsoft.com/office/drawing/2014/main" id="{6324C208-FAC7-40EC-9CAB-20426369D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3" y="1849582"/>
            <a:ext cx="4876800" cy="4876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CBAE9E-441D-40AD-82FA-FBB4C577A4EE}"/>
              </a:ext>
            </a:extLst>
          </p:cNvPr>
          <p:cNvSpPr/>
          <p:nvPr/>
        </p:nvSpPr>
        <p:spPr>
          <a:xfrm>
            <a:off x="4260850" y="6356350"/>
            <a:ext cx="234950" cy="279400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36FCB3-D31B-4D80-B67B-B14915B46F60}"/>
              </a:ext>
            </a:extLst>
          </p:cNvPr>
          <p:cNvCxnSpPr/>
          <p:nvPr/>
        </p:nvCxnSpPr>
        <p:spPr>
          <a:xfrm flipH="1">
            <a:off x="3028950" y="3333750"/>
            <a:ext cx="6286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720E00-3BC0-47A0-BBC7-FCEE616C04A3}"/>
              </a:ext>
            </a:extLst>
          </p:cNvPr>
          <p:cNvSpPr txBox="1"/>
          <p:nvPr/>
        </p:nvSpPr>
        <p:spPr>
          <a:xfrm>
            <a:off x="2535094" y="3517656"/>
            <a:ext cx="587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假阳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1B6BE-E478-4148-A336-79A8E3AABCAF}"/>
              </a:ext>
            </a:extLst>
          </p:cNvPr>
          <p:cNvSpPr txBox="1"/>
          <p:nvPr/>
        </p:nvSpPr>
        <p:spPr>
          <a:xfrm>
            <a:off x="2547794" y="6418605"/>
            <a:ext cx="718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未检出</a:t>
            </a:r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585271-4D38-4B6C-A22A-5C18F7EA4A36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122757" y="6496050"/>
            <a:ext cx="1138093" cy="12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72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1104EBA06A1E49B545EAABA3307CB0" ma:contentTypeVersion="12" ma:contentTypeDescription="Create a new document." ma:contentTypeScope="" ma:versionID="9689567bbdcee2a7d4b635fe589f5bb2">
  <xsd:schema xmlns:xsd="http://www.w3.org/2001/XMLSchema" xmlns:xs="http://www.w3.org/2001/XMLSchema" xmlns:p="http://schemas.microsoft.com/office/2006/metadata/properties" xmlns:ns2="19494ebb-8445-4be0-9c8f-1c4db6779d43" xmlns:ns3="a38a7d2c-dd46-4b14-9391-19988d59d3bb" targetNamespace="http://schemas.microsoft.com/office/2006/metadata/properties" ma:root="true" ma:fieldsID="b3940089d0b1d3407c970f16d102a132" ns2:_="" ns3:_="">
    <xsd:import namespace="19494ebb-8445-4be0-9c8f-1c4db6779d43"/>
    <xsd:import namespace="a38a7d2c-dd46-4b14-9391-19988d59d3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94ebb-8445-4be0-9c8f-1c4db6779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8a7d2c-dd46-4b14-9391-19988d59d3b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CDCB43-C1B9-4C4E-A8E5-D4CC47C159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94ebb-8445-4be0-9c8f-1c4db6779d43"/>
    <ds:schemaRef ds:uri="a38a7d2c-dd46-4b14-9391-19988d59d3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44607D-E12F-4F82-B0CA-617C716DFE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61F4A2-43C4-4DFE-AEC9-EC43F3679F1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13579</TotalTime>
  <Words>420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微软雅黑</vt:lpstr>
      <vt:lpstr>新宋体</vt:lpstr>
      <vt:lpstr>Arial</vt:lpstr>
      <vt:lpstr>Calibri</vt:lpstr>
      <vt:lpstr>Calibri Light</vt:lpstr>
      <vt:lpstr>Times New Roman</vt:lpstr>
      <vt:lpstr>Office Theme</vt:lpstr>
      <vt:lpstr>Work report</vt:lpstr>
      <vt:lpstr>CT Bed Tabletop Defect Detection</vt:lpstr>
      <vt:lpstr>流程优化 (Proposed)</vt:lpstr>
      <vt:lpstr>挑战</vt:lpstr>
      <vt:lpstr>PowerPoint Presentation</vt:lpstr>
      <vt:lpstr>检测方法：YOLO</vt:lpstr>
      <vt:lpstr>预处理</vt:lpstr>
      <vt:lpstr>结果：成功（8）</vt:lpstr>
      <vt:lpstr>结果：假阳（1）</vt:lpstr>
      <vt:lpstr>结果：失败（1）</vt:lpstr>
      <vt:lpstr>优化策略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Fu, Wei Lin</dc:creator>
  <cp:lastModifiedBy>Tian, Yu Chi</cp:lastModifiedBy>
  <cp:revision>151</cp:revision>
  <dcterms:created xsi:type="dcterms:W3CDTF">2021-11-08T07:02:23Z</dcterms:created>
  <dcterms:modified xsi:type="dcterms:W3CDTF">2022-09-22T05:05:58Z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6dbec8-95a8-4638-9f5f-bd076536645c_Enabled">
    <vt:lpwstr>true</vt:lpwstr>
  </property>
  <property fmtid="{D5CDD505-2E9C-101B-9397-08002B2CF9AE}" pid="3" name="MSIP_Label_ff6dbec8-95a8-4638-9f5f-bd076536645c_SetDate">
    <vt:lpwstr>2021-11-08T07:02:23Z</vt:lpwstr>
  </property>
  <property fmtid="{D5CDD505-2E9C-101B-9397-08002B2CF9AE}" pid="4" name="MSIP_Label_ff6dbec8-95a8-4638-9f5f-bd076536645c_Method">
    <vt:lpwstr>Standard</vt:lpwstr>
  </property>
  <property fmtid="{D5CDD505-2E9C-101B-9397-08002B2CF9AE}" pid="5" name="MSIP_Label_ff6dbec8-95a8-4638-9f5f-bd076536645c_Name">
    <vt:lpwstr>Restricted - Default</vt:lpwstr>
  </property>
  <property fmtid="{D5CDD505-2E9C-101B-9397-08002B2CF9AE}" pid="6" name="MSIP_Label_ff6dbec8-95a8-4638-9f5f-bd076536645c_SiteId">
    <vt:lpwstr>5dbf1add-202a-4b8d-815b-bf0fb024e033</vt:lpwstr>
  </property>
  <property fmtid="{D5CDD505-2E9C-101B-9397-08002B2CF9AE}" pid="7" name="MSIP_Label_ff6dbec8-95a8-4638-9f5f-bd076536645c_ActionId">
    <vt:lpwstr>38e840f7-5030-4edc-93da-2aafaffca52a</vt:lpwstr>
  </property>
  <property fmtid="{D5CDD505-2E9C-101B-9397-08002B2CF9AE}" pid="8" name="MSIP_Label_ff6dbec8-95a8-4638-9f5f-bd076536645c_ContentBits">
    <vt:lpwstr>0</vt:lpwstr>
  </property>
  <property fmtid="{D5CDD505-2E9C-101B-9397-08002B2CF9AE}" pid="9" name="ContentTypeId">
    <vt:lpwstr>0x010100411104EBA06A1E49B545EAABA3307CB0</vt:lpwstr>
  </property>
</Properties>
</file>